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78" r:id="rId6"/>
    <p:sldId id="280" r:id="rId7"/>
    <p:sldId id="279" r:id="rId8"/>
    <p:sldId id="281" r:id="rId9"/>
    <p:sldId id="282" r:id="rId10"/>
    <p:sldId id="283" r:id="rId11"/>
    <p:sldId id="284" r:id="rId12"/>
  </p:sldIdLst>
  <p:sldSz cx="12192000" cy="6858000"/>
  <p:notesSz cx="6858000" cy="9144000"/>
  <p:defaultTextStyle>
    <a:defPPr rtl="0">
      <a:defRPr lang="cs-cz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0F6DE7-5CC3-4078-B9E8-10D909D7D48C}" v="113" dt="2020-09-30T16:39:03.9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52" autoAdjust="0"/>
    <p:restoredTop sz="96408" autoAdjust="0"/>
  </p:normalViewPr>
  <p:slideViewPr>
    <p:cSldViewPr snapToGrid="0">
      <p:cViewPr varScale="1">
        <p:scale>
          <a:sx n="118" d="100"/>
          <a:sy n="118" d="100"/>
        </p:scale>
        <p:origin x="39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é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F0B3252-6EA7-42D9-AAED-91EEC2B6A311}" type="datetime1">
              <a:rPr lang="cs-CZ" smtClean="0"/>
              <a:t>30.09.2020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B53ADFC-ABB8-401A-BB24-33FDAFEDCEBD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332493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cs-CZ" noProof="0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56DA2-773A-4AC1-B40B-F640A44E51E8}" type="datetime1">
              <a:rPr lang="cs-CZ" smtClean="0"/>
              <a:pPr/>
              <a:t>30.09.2020</a:t>
            </a:fld>
            <a:endParaRPr lang="cs-CZ" dirty="0"/>
          </a:p>
        </p:txBody>
      </p:sp>
      <p:sp>
        <p:nvSpPr>
          <p:cNvPr id="4" name="Zástupný symbol obrázku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cs-CZ" noProof="0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cs-CZ" noProof="0" dirty="0"/>
              <a:t>Kliknutím můžete upravit styly předlohy textu.</a:t>
            </a:r>
          </a:p>
          <a:p>
            <a:pPr lvl="1" rtl="0"/>
            <a:r>
              <a:rPr lang="cs-CZ" noProof="0" dirty="0"/>
              <a:t>Druhá úroveň</a:t>
            </a:r>
          </a:p>
          <a:p>
            <a:pPr lvl="2" rtl="0"/>
            <a:r>
              <a:rPr lang="cs-CZ" noProof="0" dirty="0"/>
              <a:t>Třetí úroveň</a:t>
            </a:r>
          </a:p>
          <a:p>
            <a:pPr lvl="3" rtl="0"/>
            <a:r>
              <a:rPr lang="cs-CZ" noProof="0" dirty="0"/>
              <a:t>Čtvrtá úroveň</a:t>
            </a:r>
          </a:p>
          <a:p>
            <a:pPr lvl="4" rtl="0"/>
            <a:r>
              <a:rPr lang="cs-CZ" noProof="0" dirty="0"/>
              <a:t>Pátá úroveň</a:t>
            </a:r>
          </a:p>
        </p:txBody>
      </p:sp>
      <p:sp>
        <p:nvSpPr>
          <p:cNvPr id="6" name="Zástupné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cs-CZ" noProof="0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B725628-3A68-42F4-BA86-981817953149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649258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B725628-3A68-42F4-BA86-981817953149}" type="slidenum">
              <a:rPr lang="cs-CZ" smtClean="0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59257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á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rtlCol="0" anchor="ctr">
            <a:normAutofit/>
          </a:bodyPr>
          <a:lstStyle>
            <a:lvl1pPr algn="r">
              <a:defRPr sz="5000" spc="200" baseline="0"/>
            </a:lvl1pPr>
          </a:lstStyle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rtlCol="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pPr rtl="0"/>
            <a:r>
              <a:rPr lang="cs-CZ" noProof="0"/>
              <a:t>Kliknutím můžete upravit styl předlohy.</a:t>
            </a:r>
            <a:endParaRPr lang="cs-CZ" noProof="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>
              <a:defRPr/>
            </a:lvl1pPr>
          </a:lstStyle>
          <a:p>
            <a:pPr rtl="0"/>
            <a:fld id="{76A5465A-B1FE-4D10-8E2E-12E4FACE545D}" type="datetime1">
              <a:rPr lang="cs-CZ" noProof="0" smtClean="0"/>
              <a:t>30.09.2020</a:t>
            </a:fld>
            <a:endParaRPr lang="cs-CZ" noProof="0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noProof="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cs-CZ" noProof="0" smtClean="0"/>
              <a:t>‹#›</a:t>
            </a:fld>
            <a:endParaRPr lang="cs-CZ" noProof="0" dirty="0"/>
          </a:p>
        </p:txBody>
      </p:sp>
      <p:cxnSp>
        <p:nvCxnSpPr>
          <p:cNvPr id="8" name="Přímá spojnice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8A0F179-20D5-40DE-8D2A-5A21AA776BBA}" type="datetime1">
              <a:rPr lang="cs-CZ" noProof="0" smtClean="0"/>
              <a:t>30.09.2020</a:t>
            </a:fld>
            <a:endParaRPr lang="cs-CZ" noProof="0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noProof="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cs-CZ" noProof="0" smtClean="0"/>
              <a:t>‹#›</a:t>
            </a:fld>
            <a:endParaRPr lang="cs-CZ" noProof="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 rtlCol="0"/>
          <a:lstStyle/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 rtlCol="0"/>
          <a:lstStyle/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AD82126-8CE3-413A-B2FB-F3B45F4EABB9}" type="datetime1">
              <a:rPr lang="cs-CZ" noProof="0" smtClean="0"/>
              <a:t>30.09.2020</a:t>
            </a:fld>
            <a:endParaRPr lang="cs-CZ" noProof="0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noProof="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cs-CZ" noProof="0" smtClean="0"/>
              <a:t>‹#›</a:t>
            </a:fld>
            <a:endParaRPr lang="cs-CZ" noProof="0" dirty="0"/>
          </a:p>
        </p:txBody>
      </p:sp>
      <p:cxnSp>
        <p:nvCxnSpPr>
          <p:cNvPr id="7" name="Přímá spojnice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5F15E39-0F2C-4647-8FCF-1995B7F4DF78}" type="datetime1">
              <a:rPr lang="cs-CZ" noProof="0" smtClean="0"/>
              <a:t>30.09.2020</a:t>
            </a:fld>
            <a:endParaRPr lang="cs-CZ" noProof="0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noProof="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cs-CZ" noProof="0" smtClean="0"/>
              <a:t>‹#›</a:t>
            </a:fld>
            <a:endParaRPr lang="cs-CZ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á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rtlCol="0" anchor="ctr">
            <a:normAutofit/>
          </a:bodyPr>
          <a:lstStyle>
            <a:lvl1pPr algn="r">
              <a:defRPr sz="5000" b="0" spc="200" baseline="0"/>
            </a:lvl1pPr>
          </a:lstStyle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rtlCol="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F4F870-D27D-4401-B8A5-C167A93E7830}" type="datetime1">
              <a:rPr lang="cs-CZ" noProof="0" smtClean="0"/>
              <a:t>30.09.2020</a:t>
            </a:fld>
            <a:endParaRPr lang="cs-CZ" noProof="0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noProof="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cs-CZ" noProof="0" smtClean="0"/>
              <a:t>‹#›</a:t>
            </a:fld>
            <a:endParaRPr lang="cs-CZ" noProof="0" dirty="0"/>
          </a:p>
        </p:txBody>
      </p:sp>
      <p:cxnSp>
        <p:nvCxnSpPr>
          <p:cNvPr id="8" name="Přímá spojnice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rtlCol="0"/>
          <a:lstStyle/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 rtlCol="0"/>
          <a:lstStyle/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 rtlCol="0"/>
          <a:lstStyle/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6095B8-11EA-421F-966B-547B4D37D5D6}" type="datetime1">
              <a:rPr lang="cs-CZ" noProof="0" smtClean="0"/>
              <a:t>30.09.2020</a:t>
            </a:fld>
            <a:endParaRPr lang="cs-CZ" noProof="0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noProof="0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cs-CZ" noProof="0" smtClean="0"/>
              <a:t>‹#›</a:t>
            </a:fld>
            <a:endParaRPr lang="cs-CZ" noProof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rtlCol="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rtlCol="0"/>
          <a:lstStyle/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rtlCol="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cs-CZ" noProof="0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 rtlCol="0"/>
          <a:lstStyle/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F9CDA79-6A59-4F5C-A3CA-461E93A0DD6D}" type="datetime1">
              <a:rPr lang="cs-CZ" noProof="0" smtClean="0"/>
              <a:t>30.09.2020</a:t>
            </a:fld>
            <a:endParaRPr lang="cs-CZ" noProof="0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noProof="0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cs-CZ" noProof="0" smtClean="0"/>
              <a:t>‹#›</a:t>
            </a:fld>
            <a:endParaRPr lang="cs-CZ" noProof="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4BC0E99-7BD9-4672-8B9D-3878EA795850}" type="datetime1">
              <a:rPr lang="cs-CZ" noProof="0" smtClean="0"/>
              <a:t>30.09.2020</a:t>
            </a:fld>
            <a:endParaRPr lang="cs-CZ" noProof="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noProof="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cs-CZ" noProof="0" smtClean="0"/>
              <a:t>‹#›</a:t>
            </a:fld>
            <a:endParaRPr lang="cs-CZ" noProof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AD04737-7DBC-4D71-B9AA-0363B2374C14}" type="datetime1">
              <a:rPr lang="cs-CZ" noProof="0" smtClean="0"/>
              <a:t>30.09.2020</a:t>
            </a:fld>
            <a:endParaRPr lang="cs-CZ" noProof="0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noProof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cs-CZ" noProof="0" smtClean="0"/>
              <a:t>‹#›</a:t>
            </a:fld>
            <a:endParaRPr lang="cs-CZ" noProof="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 rtlCol="0"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 rtlCol="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91818ED-32CB-4648-A2D5-90F68C18BE5E}" type="datetime1">
              <a:rPr lang="cs-CZ" noProof="0" smtClean="0"/>
              <a:t>30.09.2020</a:t>
            </a:fld>
            <a:endParaRPr lang="cs-CZ" noProof="0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noProof="0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cs-CZ" noProof="0" smtClean="0"/>
              <a:t>‹#›</a:t>
            </a:fld>
            <a:endParaRPr lang="cs-CZ" noProof="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rtlCol="0" anchor="ctr">
            <a:normAutofit/>
          </a:bodyPr>
          <a:lstStyle>
            <a:lvl1pPr algn="r">
              <a:defRPr sz="5000" spc="200" baseline="0"/>
            </a:lvl1pPr>
          </a:lstStyle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obrázku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cs-CZ" noProof="0"/>
              <a:t>Kliknutím na ikonu přidáte obrázek.</a:t>
            </a:r>
            <a:endParaRPr lang="cs-CZ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rtlCol="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09A9F4C-2151-427E-9DCB-D88B37F434F6}" type="datetime1">
              <a:rPr lang="cs-CZ" noProof="0" smtClean="0"/>
              <a:t>30.09.2020</a:t>
            </a:fld>
            <a:endParaRPr lang="cs-CZ" noProof="0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noProof="0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67E5644-1E61-4311-A31E-84CB9C7AA8A9}" type="slidenum">
              <a:rPr lang="cs-CZ" noProof="0" smtClean="0"/>
              <a:t>‹#›</a:t>
            </a:fld>
            <a:endParaRPr lang="cs-CZ" noProof="0" dirty="0"/>
          </a:p>
        </p:txBody>
      </p:sp>
      <p:cxnSp>
        <p:nvCxnSpPr>
          <p:cNvPr id="8" name="Přímá spojnice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cs-CZ" noProof="0" dirty="0"/>
              <a:t>Kliknutím můžete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 rtl="0"/>
            <a:r>
              <a:rPr lang="cs-CZ" noProof="0" dirty="0"/>
              <a:t>Kliknutím můžete upravit styly předlohy textu.</a:t>
            </a:r>
          </a:p>
          <a:p>
            <a:pPr lvl="1" rtl="0"/>
            <a:r>
              <a:rPr lang="cs-CZ" noProof="0" dirty="0"/>
              <a:t>Druhá úroveň</a:t>
            </a:r>
          </a:p>
          <a:p>
            <a:pPr lvl="2" rtl="0"/>
            <a:r>
              <a:rPr lang="cs-CZ" noProof="0" dirty="0"/>
              <a:t>Třetí úroveň</a:t>
            </a:r>
          </a:p>
          <a:p>
            <a:pPr lvl="3" rtl="0"/>
            <a:r>
              <a:rPr lang="cs-CZ" noProof="0" dirty="0"/>
              <a:t>Čtvrtá úroveň</a:t>
            </a:r>
          </a:p>
          <a:p>
            <a:pPr lvl="4" rtl="0"/>
            <a:r>
              <a:rPr lang="cs-CZ" noProof="0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rtl="0"/>
            <a:fld id="{71650906-2103-4445-A61B-40C230A96C5C}" type="datetime1">
              <a:rPr lang="cs-CZ" noProof="0" smtClean="0"/>
              <a:t>30.09.2020</a:t>
            </a:fld>
            <a:endParaRPr lang="cs-CZ" noProof="0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rtl="0"/>
            <a:endParaRPr lang="cs-CZ" noProof="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rtl="0"/>
            <a:fld id="{4FAB73BC-B049-4115-A692-8D63A059BFB8}" type="slidenum">
              <a:rPr lang="cs-CZ" noProof="0" smtClean="0"/>
              <a:pPr rtl="0"/>
              <a:t>‹#›</a:t>
            </a:fld>
            <a:endParaRPr lang="cs-CZ" noProof="0" dirty="0"/>
          </a:p>
        </p:txBody>
      </p:sp>
      <p:cxnSp>
        <p:nvCxnSpPr>
          <p:cNvPr id="7" name="Přímá spojnice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30BD1B1-AA22-48F1-B3ED-579CD28460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2444" b="-1"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21" name="Obdélník 20">
            <a:extLst>
              <a:ext uri="{FF2B5EF4-FFF2-40B4-BE49-F238E27FC236}">
                <a16:creationId xmlns:a16="http://schemas.microsoft.com/office/drawing/2014/main" id="{EAA48FC5-3C83-4F1B-BC33-DF0B588F83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96786" y="3064931"/>
            <a:ext cx="8295215" cy="2488568"/>
          </a:xfrm>
          <a:prstGeom prst="rect">
            <a:avLst/>
          </a:prstGeom>
          <a:solidFill>
            <a:srgbClr val="000001">
              <a:alpha val="7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E3D84FB-5D02-47D2-98FD-4F01A02E2A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09349" y="3429000"/>
            <a:ext cx="7501651" cy="1090938"/>
          </a:xfrm>
        </p:spPr>
        <p:txBody>
          <a:bodyPr rtlCol="0" anchor="b">
            <a:normAutofit/>
          </a:bodyPr>
          <a:lstStyle/>
          <a:p>
            <a:pPr algn="l"/>
            <a:r>
              <a:rPr lang="en-US" dirty="0">
                <a:solidFill>
                  <a:srgbClr val="FFFFFF"/>
                </a:solidFill>
              </a:rPr>
              <a:t>Virtual security forum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E9F6641D-ADF3-40BD-9BA3-E740E77C88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09349" y="4779313"/>
            <a:ext cx="7501650" cy="514816"/>
          </a:xfrm>
        </p:spPr>
        <p:txBody>
          <a:bodyPr rtlCol="0" anchor="t"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Martin </a:t>
            </a:r>
            <a:r>
              <a:rPr lang="en-US" sz="1800" dirty="0" err="1">
                <a:solidFill>
                  <a:schemeClr val="bg1"/>
                </a:solidFill>
              </a:rPr>
              <a:t>Svárovský</a:t>
            </a:r>
            <a:r>
              <a:rPr lang="en-US" sz="1800" dirty="0">
                <a:solidFill>
                  <a:schemeClr val="bg1"/>
                </a:solidFill>
              </a:rPr>
              <a:t> – Head of the Security Strategies Program  </a:t>
            </a:r>
          </a:p>
          <a:p>
            <a:pPr rtl="0"/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23" name="Přímá spojnice 22">
            <a:extLst>
              <a:ext uri="{FF2B5EF4-FFF2-40B4-BE49-F238E27FC236}">
                <a16:creationId xmlns:a16="http://schemas.microsoft.com/office/drawing/2014/main" id="{62F01714-1A39-4194-BD47-8A9960C599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09349" y="4666480"/>
            <a:ext cx="6832499" cy="0"/>
          </a:xfrm>
          <a:prstGeom prst="line">
            <a:avLst/>
          </a:prstGeom>
          <a:ln w="22225">
            <a:solidFill>
              <a:srgbClr val="4AC4E3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4" name="Obrázek 3">
            <a:extLst>
              <a:ext uri="{FF2B5EF4-FFF2-40B4-BE49-F238E27FC236}">
                <a16:creationId xmlns:a16="http://schemas.microsoft.com/office/drawing/2014/main" id="{ECCAC6EE-FC44-4E43-9B76-AC3A7B2C33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5350" y="5611236"/>
            <a:ext cx="3673376" cy="124676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80625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351BE38-80FE-4EB0-AE1A-17E54BB79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229973"/>
            <a:ext cx="9720072" cy="1499616"/>
          </a:xfrm>
        </p:spPr>
        <p:txBody>
          <a:bodyPr/>
          <a:lstStyle/>
          <a:p>
            <a:r>
              <a:rPr lang="en-US" dirty="0"/>
              <a:t>What is virtual security forum?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381916C-713E-40CE-A20C-6E357E8470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756742"/>
            <a:ext cx="9902373" cy="4044461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000" dirty="0"/>
              <a:t> for facilitating Czech and Polish security experts‘ exchange of opinions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000" dirty="0"/>
              <a:t> with the aim to prepare </a:t>
            </a:r>
            <a:r>
              <a:rPr lang="en-US" sz="3000" b="1" dirty="0"/>
              <a:t>common standpoints/recommendations </a:t>
            </a:r>
            <a:r>
              <a:rPr lang="en-US" sz="3000" dirty="0"/>
              <a:t>on issues of security agenda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000" dirty="0"/>
              <a:t> to be later extended to a broader format – </a:t>
            </a:r>
            <a:r>
              <a:rPr lang="en-US" sz="3000" b="1" dirty="0"/>
              <a:t>Virtual Security Forum of the Bucharest Nine</a:t>
            </a:r>
            <a:endParaRPr lang="en-US" sz="3000" dirty="0"/>
          </a:p>
          <a:p>
            <a:endParaRPr lang="en-US" sz="3000" dirty="0"/>
          </a:p>
          <a:p>
            <a:pPr>
              <a:buFont typeface="Arial" panose="020B0604020202020204" pitchFamily="34" charset="0"/>
              <a:buChar char="•"/>
            </a:pPr>
            <a:endParaRPr lang="en-US" sz="30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2D4DDC30-0213-4836-8761-9C2D13467729}"/>
              </a:ext>
            </a:extLst>
          </p:cNvPr>
          <p:cNvSpPr txBox="1"/>
          <p:nvPr/>
        </p:nvSpPr>
        <p:spPr>
          <a:xfrm>
            <a:off x="2423746" y="1556413"/>
            <a:ext cx="9482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An on-line application on NATO, EU and regional agenda</a:t>
            </a:r>
          </a:p>
          <a:p>
            <a:endParaRPr lang="en-US" sz="36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04420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E8510C9-A155-4129-BB46-F0CAA86C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5703" y="237976"/>
            <a:ext cx="9720072" cy="1499616"/>
          </a:xfrm>
        </p:spPr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1A4CB16-55B6-4069-B74A-58F25330E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9345" y="1853339"/>
            <a:ext cx="11262167" cy="4893312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/>
              <a:t>FUNCTIONALITY 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b="1" dirty="0"/>
              <a:t>preparation of common standpoints </a:t>
            </a:r>
            <a:r>
              <a:rPr lang="en-US" sz="2800" dirty="0"/>
              <a:t>reflecting topical EU, NATO and regional agenda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will allow for an on-line drafting session (rules of procedures enclosed)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FUNCTIONALITY II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b="1" dirty="0"/>
              <a:t>common working space/dashboard </a:t>
            </a:r>
            <a:r>
              <a:rPr lang="en-US" sz="2800" dirty="0"/>
              <a:t>– an overview and stock market of ongoing research projects, including funding and involved experts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with a </a:t>
            </a:r>
            <a:r>
              <a:rPr lang="en-US" sz="2800" b="1" dirty="0"/>
              <a:t>search engine </a:t>
            </a:r>
            <a:r>
              <a:rPr lang="en-US" sz="2800" dirty="0"/>
              <a:t>allowing exchange of information </a:t>
            </a:r>
            <a:r>
              <a:rPr lang="en-US" sz="2800" dirty="0">
                <a:sym typeface="Wingdings" panose="05000000000000000000" pitchFamily="2" charset="2"/>
              </a:rPr>
              <a:t> flexible public commissioning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 </a:t>
            </a:r>
            <a:r>
              <a:rPr lang="en-US" sz="2600" dirty="0"/>
              <a:t>based on on-line network between experts and public administration officials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limited access for public administration officials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63403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483161-DCD5-4A59-AAEF-BAADBE3FC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179408"/>
            <a:ext cx="9720072" cy="1499616"/>
          </a:xfrm>
        </p:spPr>
        <p:txBody>
          <a:bodyPr/>
          <a:lstStyle/>
          <a:p>
            <a:r>
              <a:rPr lang="en-US" dirty="0"/>
              <a:t>Maintenance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CC910AF-2771-4A60-84AF-C2411C985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817920"/>
            <a:ext cx="10585280" cy="4548850"/>
          </a:xfrm>
        </p:spPr>
        <p:txBody>
          <a:bodyPr>
            <a:normAutofit lnSpcReduction="10000"/>
          </a:bodyPr>
          <a:lstStyle/>
          <a:p>
            <a:r>
              <a:rPr lang="en-US" sz="2800" u="sng" dirty="0"/>
              <a:t>VSF administrator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a part-time job for one person in the first year (CZ-PL format)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a full-time job for the B9-stage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responsibilities: </a:t>
            </a:r>
            <a:r>
              <a:rPr lang="en-US" sz="2800" b="1" dirty="0"/>
              <a:t>substance</a:t>
            </a:r>
            <a:r>
              <a:rPr lang="en-US" sz="2800" dirty="0"/>
              <a:t> (initiation and facilitation of the drafting of common standpoints), </a:t>
            </a:r>
            <a:r>
              <a:rPr lang="en-US" sz="2800" b="1" dirty="0"/>
              <a:t>technical issues</a:t>
            </a:r>
            <a:r>
              <a:rPr lang="en-US" sz="2800" dirty="0"/>
              <a:t>, </a:t>
            </a:r>
            <a:r>
              <a:rPr lang="en-US" sz="2800" b="1" dirty="0"/>
              <a:t>public promotion </a:t>
            </a:r>
            <a:r>
              <a:rPr lang="en-US" sz="2800" dirty="0"/>
              <a:t>of the VSF</a:t>
            </a:r>
          </a:p>
          <a:p>
            <a:pPr marL="0" indent="0">
              <a:buNone/>
            </a:pPr>
            <a:endParaRPr lang="en-US" sz="2800" u="sng" dirty="0"/>
          </a:p>
          <a:p>
            <a:pPr marL="0" indent="0">
              <a:buNone/>
            </a:pPr>
            <a:r>
              <a:rPr lang="en-US" sz="2800" u="sng" dirty="0"/>
              <a:t>VSF members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voluntary membership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/>
              <a:t> leading principle of the VSF is </a:t>
            </a:r>
            <a:r>
              <a:rPr lang="en-US" sz="2800" u="sng" dirty="0"/>
              <a:t>common ownership</a:t>
            </a:r>
          </a:p>
        </p:txBody>
      </p:sp>
    </p:spTree>
    <p:extLst>
      <p:ext uri="{BB962C8B-B14F-4D97-AF65-F5344CB8AC3E}">
        <p14:creationId xmlns:p14="http://schemas.microsoft.com/office/powerpoint/2010/main" val="3858243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D0BAA4-F5A1-4342-BBC4-9AB450E85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548640"/>
            <a:ext cx="9720072" cy="785901"/>
          </a:xfrm>
        </p:spPr>
        <p:txBody>
          <a:bodyPr/>
          <a:lstStyle/>
          <a:p>
            <a:r>
              <a:rPr lang="en-US" dirty="0"/>
              <a:t>Security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5646C7C-9222-4442-A85A-27E2930737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9286" y="1724628"/>
            <a:ext cx="10671143" cy="2048719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600" dirty="0"/>
              <a:t> First year (CZ-PL format): the application might work within an existing platform, such as Decision 21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/>
              <a:t> Later (B9 format): </a:t>
            </a:r>
            <a:r>
              <a:rPr lang="en-US" sz="2600" b="1" dirty="0"/>
              <a:t>a brand new, independent application</a:t>
            </a:r>
            <a:r>
              <a:rPr lang="en-US" sz="2600" dirty="0"/>
              <a:t> will be established</a:t>
            </a:r>
          </a:p>
          <a:p>
            <a:pPr marL="0" indent="0">
              <a:buNone/>
            </a:pPr>
            <a:r>
              <a:rPr lang="en-US" sz="2600" dirty="0"/>
              <a:t>VSP will not handle any classifies materials – no need for security clearance</a:t>
            </a: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9201B73C-C8AB-40F0-B29B-4628DDF4B0EF}"/>
              </a:ext>
            </a:extLst>
          </p:cNvPr>
          <p:cNvSpPr txBox="1">
            <a:spLocks/>
          </p:cNvSpPr>
          <p:nvPr/>
        </p:nvSpPr>
        <p:spPr>
          <a:xfrm>
            <a:off x="1019287" y="3773347"/>
            <a:ext cx="9864523" cy="10912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Budget/costs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BA81ECB4-056A-4261-B5FB-9F384D00E735}"/>
              </a:ext>
            </a:extLst>
          </p:cNvPr>
          <p:cNvSpPr txBox="1"/>
          <p:nvPr/>
        </p:nvSpPr>
        <p:spPr>
          <a:xfrm>
            <a:off x="1019287" y="4917229"/>
            <a:ext cx="9320023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sz="2600" dirty="0"/>
              <a:t>Initial phase (CZ-PL) estimates up to 12 000 EUR</a:t>
            </a:r>
          </a:p>
          <a:p>
            <a:pPr marL="742950" lvl="1" indent="-285750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sz="2600" dirty="0"/>
              <a:t>Creation of application: 7</a:t>
            </a:r>
            <a:r>
              <a:rPr lang="cs-CZ" sz="2600" dirty="0"/>
              <a:t> </a:t>
            </a:r>
            <a:r>
              <a:rPr lang="en-US" sz="2600" dirty="0"/>
              <a:t>000 EUR</a:t>
            </a:r>
          </a:p>
          <a:p>
            <a:pPr marL="742950" lvl="1" indent="-285750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sz="2600" dirty="0"/>
              <a:t>Remuneration for the administrator: 5</a:t>
            </a:r>
            <a:r>
              <a:rPr lang="cs-CZ" sz="2600" dirty="0"/>
              <a:t> </a:t>
            </a:r>
            <a:r>
              <a:rPr lang="en-US" sz="2600" dirty="0"/>
              <a:t>000 EUR</a:t>
            </a:r>
          </a:p>
          <a:p>
            <a:pPr marL="90000" lvl="1">
              <a:buClr>
                <a:srgbClr val="00B0F0"/>
              </a:buClr>
            </a:pPr>
            <a:r>
              <a:rPr lang="en-US" sz="2500" dirty="0"/>
              <a:t>(Grant of CZ-PL forum)</a:t>
            </a:r>
          </a:p>
          <a:p>
            <a:pPr lvl="1">
              <a:buClr>
                <a:srgbClr val="00B0F0"/>
              </a:buClr>
            </a:pPr>
            <a:endParaRPr lang="en-US" sz="2000" dirty="0"/>
          </a:p>
        </p:txBody>
      </p:sp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37FC12C2-8D76-4E6C-A011-4F3F337E6788}"/>
              </a:ext>
            </a:extLst>
          </p:cNvPr>
          <p:cNvCxnSpPr/>
          <p:nvPr/>
        </p:nvCxnSpPr>
        <p:spPr>
          <a:xfrm>
            <a:off x="810228" y="4201610"/>
            <a:ext cx="0" cy="89125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973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2A36D6D-B039-4274-A773-928F9874A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156953"/>
            <a:ext cx="9720072" cy="1499616"/>
          </a:xfrm>
        </p:spPr>
        <p:txBody>
          <a:bodyPr/>
          <a:lstStyle/>
          <a:p>
            <a:r>
              <a:rPr lang="en-US" dirty="0"/>
              <a:t>Rules of procedures – the principle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639E82-3549-44BC-9D14-CEF37DFE42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898248"/>
            <a:ext cx="9720073" cy="441111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There is a common ownership of agreed standpoints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All members </a:t>
            </a:r>
            <a:r>
              <a:rPr lang="en-US" sz="2800" u="sng" dirty="0"/>
              <a:t>are equal</a:t>
            </a:r>
            <a:r>
              <a:rPr lang="en-US" sz="2800" dirty="0"/>
              <a:t> in their right to submit a draft of a standpoint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All members </a:t>
            </a:r>
            <a:r>
              <a:rPr lang="en-US" sz="2800" u="sng" dirty="0"/>
              <a:t>are equal</a:t>
            </a:r>
            <a:r>
              <a:rPr lang="en-US" sz="2800" dirty="0"/>
              <a:t> to present an adopted standpoint and speak on its behalf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The procedure of final drafting and adopting the content of a document in preparation is however </a:t>
            </a:r>
            <a:r>
              <a:rPr lang="en-US" sz="2800" u="sng" dirty="0"/>
              <a:t>strictly internal</a:t>
            </a:r>
            <a:r>
              <a:rPr lang="en-US" sz="2800" dirty="0"/>
              <a:t> for VSF members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895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95E3682-D3B3-4E8A-9D9C-8859A0332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518546"/>
            <a:ext cx="10110719" cy="884769"/>
          </a:xfrm>
        </p:spPr>
        <p:txBody>
          <a:bodyPr>
            <a:normAutofit/>
          </a:bodyPr>
          <a:lstStyle/>
          <a:p>
            <a:r>
              <a:rPr lang="en-US" dirty="0"/>
              <a:t>Rules of procedures – the silent procedure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BC368BA-4CD8-46F1-881D-B5963B087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6" y="1562583"/>
            <a:ext cx="10400087" cy="5295417"/>
          </a:xfrm>
        </p:spPr>
        <p:txBody>
          <a:bodyPr>
            <a:normAutofit lnSpcReduction="10000"/>
          </a:bodyPr>
          <a:lstStyle/>
          <a:p>
            <a:r>
              <a:rPr lang="en-US" sz="2400" b="1" i="1" dirty="0"/>
              <a:t>Silent procedure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i="1" dirty="0"/>
              <a:t> </a:t>
            </a:r>
            <a:r>
              <a:rPr lang="en-US" sz="2400" dirty="0"/>
              <a:t>The administrator circulates a draft of a standpoint to all VSF members and </a:t>
            </a:r>
            <a:r>
              <a:rPr lang="en-US" sz="2400" u="sng" dirty="0"/>
              <a:t>specifies the deadline</a:t>
            </a:r>
            <a:r>
              <a:rPr lang="en-US" sz="2400" dirty="0"/>
              <a:t> for raising an objection, making comments or amendments (at least 72 h)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i="1" dirty="0"/>
              <a:t> </a:t>
            </a:r>
            <a:r>
              <a:rPr lang="en-US" sz="2400" dirty="0"/>
              <a:t>VSF member can make an objection by making a note in a designed section of the application </a:t>
            </a:r>
            <a:r>
              <a:rPr lang="en-US" sz="2400" dirty="0">
                <a:sym typeface="Wingdings" panose="05000000000000000000" pitchFamily="2" charset="2"/>
              </a:rPr>
              <a:t> the administrator and other members are informed that </a:t>
            </a:r>
            <a:r>
              <a:rPr lang="en-US" sz="2400" u="sng" dirty="0">
                <a:sym typeface="Wingdings" panose="05000000000000000000" pitchFamily="2" charset="2"/>
              </a:rPr>
              <a:t>silence has been broken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 The administrator can then refer the draft and the objections back to the other of the proposal text for facilitating these suggestions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 Any revised drafts follow another round of silent procedure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 In case there are no objections, the administrator will circulate a </a:t>
            </a:r>
            <a:r>
              <a:rPr lang="en-US" sz="2400" u="sng" dirty="0">
                <a:sym typeface="Wingdings" panose="05000000000000000000" pitchFamily="2" charset="2"/>
              </a:rPr>
              <a:t>note confirming adoption</a:t>
            </a:r>
            <a:r>
              <a:rPr lang="en-US" sz="2400" dirty="0">
                <a:sym typeface="Wingdings" panose="05000000000000000000" pitchFamily="2" charset="2"/>
              </a:rPr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The application includes options for making an explanation of position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689103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40B5BB3-3A15-43C3-B14B-B109FE0F6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48640"/>
            <a:ext cx="11167872" cy="1014984"/>
          </a:xfrm>
        </p:spPr>
        <p:txBody>
          <a:bodyPr/>
          <a:lstStyle/>
          <a:p>
            <a:r>
              <a:rPr lang="en-US" dirty="0"/>
              <a:t>Rules of procedures – Constructive abstention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120E4F9-1DFB-4B29-AACA-47384BA087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857736"/>
            <a:ext cx="10388510" cy="4451623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All standpoints are accepted unanimously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b="1" dirty="0"/>
              <a:t>However</a:t>
            </a:r>
            <a:r>
              <a:rPr lang="en-US" sz="2800" dirty="0"/>
              <a:t>, a VSF member can choose to </a:t>
            </a:r>
            <a:r>
              <a:rPr lang="en-US" sz="2800" u="sng" dirty="0"/>
              <a:t>abstain from voting</a:t>
            </a:r>
            <a:r>
              <a:rPr lang="en-US" sz="2800" dirty="0"/>
              <a:t> on a standpoint without blocking it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The abstaining member can qualify their abstention by making a formal declaration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This allows them to not be affiliated with that VSF standpoint on any occasion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If </a:t>
            </a:r>
            <a:r>
              <a:rPr lang="en-US" sz="2800" u="sng" dirty="0"/>
              <a:t>more than half </a:t>
            </a:r>
            <a:r>
              <a:rPr lang="en-US" sz="2800" dirty="0"/>
              <a:t>of the VSF members abstain, proposal is </a:t>
            </a:r>
            <a:r>
              <a:rPr lang="en-US" sz="2800" u="sng" dirty="0"/>
              <a:t>rejected</a:t>
            </a:r>
          </a:p>
        </p:txBody>
      </p:sp>
    </p:spTree>
    <p:extLst>
      <p:ext uri="{BB962C8B-B14F-4D97-AF65-F5344CB8AC3E}">
        <p14:creationId xmlns:p14="http://schemas.microsoft.com/office/powerpoint/2010/main" val="1566165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á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6804403_TF22378848.potx" id="{88F210FF-C011-4EFE-AA85-1D02D2B94E9C}" vid="{290BA762-FB75-486E-97D2-52521D19DF9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61EAB5F-88FC-4FAE-AE3C-037A3C365E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88A2F88-55C5-4ED1-9541-807C65424763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4F44C90D-2A62-4985-9618-3460247437B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Návrh Integrál</Template>
  <TotalTime>4609</TotalTime>
  <Words>574</Words>
  <Application>Microsoft Macintosh PowerPoint</Application>
  <PresentationFormat>Širokoúhlá obrazovka</PresentationFormat>
  <Paragraphs>55</Paragraphs>
  <Slides>8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4" baseType="lpstr">
      <vt:lpstr>Arial</vt:lpstr>
      <vt:lpstr>Calibri</vt:lpstr>
      <vt:lpstr>Tw Cen MT</vt:lpstr>
      <vt:lpstr>Tw Cen MT Condensed</vt:lpstr>
      <vt:lpstr>Wingdings 3</vt:lpstr>
      <vt:lpstr>Integrál</vt:lpstr>
      <vt:lpstr>Virtual security forum</vt:lpstr>
      <vt:lpstr>What is virtual security forum?</vt:lpstr>
      <vt:lpstr>Content</vt:lpstr>
      <vt:lpstr>Maintenance</vt:lpstr>
      <vt:lpstr>Security</vt:lpstr>
      <vt:lpstr>Rules of procedures – the principle</vt:lpstr>
      <vt:lpstr>Rules of procedures – the silent procedure</vt:lpstr>
      <vt:lpstr>Rules of procedures – Constructive abstention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Virtual security forum</dc:title>
  <dc:creator>16dlouhad@gmail.com</dc:creator>
  <cp:lastModifiedBy>Martin Svárovský</cp:lastModifiedBy>
  <cp:revision>5</cp:revision>
  <dcterms:created xsi:type="dcterms:W3CDTF">2020-09-27T11:56:57Z</dcterms:created>
  <dcterms:modified xsi:type="dcterms:W3CDTF">2020-09-30T18:11:38Z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